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7" r:id="rId25"/>
    <p:sldId id="280" r:id="rId26"/>
    <p:sldId id="288" r:id="rId27"/>
    <p:sldId id="289" r:id="rId28"/>
    <p:sldId id="290" r:id="rId29"/>
    <p:sldId id="291" r:id="rId30"/>
    <p:sldId id="299" r:id="rId31"/>
    <p:sldId id="300" r:id="rId32"/>
    <p:sldId id="301" r:id="rId33"/>
    <p:sldId id="292" r:id="rId34"/>
    <p:sldId id="286" r:id="rId35"/>
    <p:sldId id="295" r:id="rId36"/>
    <p:sldId id="296" r:id="rId37"/>
    <p:sldId id="294" r:id="rId38"/>
    <p:sldId id="279" r:id="rId39"/>
    <p:sldId id="297" r:id="rId40"/>
    <p:sldId id="281" r:id="rId41"/>
    <p:sldId id="298" r:id="rId42"/>
    <p:sldId id="282" r:id="rId43"/>
    <p:sldId id="284" r:id="rId44"/>
    <p:sldId id="285" r:id="rId45"/>
    <p:sldId id="293" r:id="rId46"/>
  </p:sldIdLst>
  <p:sldSz cx="9144000" cy="6858000" type="screen4x3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25E64C67-48A9-4BEF-8699-CDF6AA497E0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94458F24-72FB-4D5E-A507-B63341172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3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B35E7-814D-4B15-BB86-9E06B3ADD8E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03725"/>
            <a:ext cx="555625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6CAE9-4A51-4A51-A31B-5F0BDCB49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CAE9-4A51-4A51-A31B-5F0BDCB496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1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CAE9-4A51-4A51-A31B-5F0BDCB496A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5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9FD030F-103B-47AA-A7F2-A03DCBA607B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8C16AE-D4A4-41D8-944D-5574AA15BB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THE AMERICAN CONSTITUION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foundation of America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85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Setting The Stage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Shay’s Rebellion exposed the weaknesses of The Articles of Confederation</a:t>
            </a:r>
          </a:p>
          <a:p>
            <a:r>
              <a:rPr lang="en-US" sz="3200" dirty="0" smtClean="0"/>
              <a:t>In response Constitutional Convention meets in Philadelphia </a:t>
            </a:r>
            <a:endParaRPr lang="en-US" sz="3200" dirty="0" smtClean="0"/>
          </a:p>
          <a:p>
            <a:r>
              <a:rPr lang="en-US" sz="3200" dirty="0"/>
              <a:t>All states sent delegates except Rhode </a:t>
            </a:r>
            <a:r>
              <a:rPr lang="en-US" sz="3200" dirty="0" smtClean="0"/>
              <a:t>Island</a:t>
            </a:r>
            <a:endParaRPr lang="en-US" sz="3200" dirty="0" smtClean="0"/>
          </a:p>
          <a:p>
            <a:r>
              <a:rPr lang="en-US" sz="3200" i="1" u="sng" dirty="0" smtClean="0"/>
              <a:t>Original purpose:</a:t>
            </a:r>
            <a:r>
              <a:rPr lang="en-US" sz="3200" dirty="0" smtClean="0"/>
              <a:t> </a:t>
            </a:r>
            <a:r>
              <a:rPr lang="en-US" sz="3200" i="1" dirty="0" smtClean="0"/>
              <a:t>fix Articles of </a:t>
            </a:r>
            <a:r>
              <a:rPr lang="en-US" sz="3200" i="1" dirty="0" smtClean="0"/>
              <a:t>Confederation</a:t>
            </a:r>
            <a:endParaRPr lang="en-US" sz="32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85" y="4572000"/>
            <a:ext cx="491941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94068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" y="1447800"/>
            <a:ext cx="4419600" cy="621792"/>
          </a:xfrm>
        </p:spPr>
        <p:txBody>
          <a:bodyPr/>
          <a:lstStyle/>
          <a:p>
            <a:pPr algn="ctr"/>
            <a:r>
              <a:rPr lang="en-US" sz="3200" dirty="0" smtClean="0"/>
              <a:t>Agreements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447800"/>
            <a:ext cx="4398818" cy="621792"/>
          </a:xfrm>
        </p:spPr>
        <p:txBody>
          <a:bodyPr/>
          <a:lstStyle/>
          <a:p>
            <a:pPr algn="ctr"/>
            <a:r>
              <a:rPr lang="en-US" sz="3200" dirty="0" smtClean="0"/>
              <a:t>Divisions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Issues on </a:t>
            </a:r>
            <a:r>
              <a:rPr lang="en-US" sz="6000" dirty="0"/>
              <a:t>T</a:t>
            </a:r>
            <a:r>
              <a:rPr lang="en-US" sz="6000" dirty="0" smtClean="0"/>
              <a:t>he Table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2133600"/>
            <a:ext cx="4495800" cy="45720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Need Stronger Central Government </a:t>
            </a:r>
          </a:p>
          <a:p>
            <a:r>
              <a:rPr lang="en-US" sz="3200" dirty="0" smtClean="0"/>
              <a:t>Congress needs power to tax + regulate trade</a:t>
            </a:r>
          </a:p>
          <a:p>
            <a:r>
              <a:rPr lang="en-US" sz="3200" dirty="0" smtClean="0"/>
              <a:t>Need for Executive (president) and Judicial (Federal Court) Branch of government  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24400" y="2133600"/>
            <a:ext cx="43434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Revise Articles or Start From Scratch</a:t>
            </a:r>
          </a:p>
          <a:p>
            <a:r>
              <a:rPr lang="en-US" sz="3200" dirty="0" smtClean="0"/>
              <a:t>Representation based on population </a:t>
            </a:r>
            <a:r>
              <a:rPr lang="en-US" sz="3200" b="1" u="sng" dirty="0" smtClean="0"/>
              <a:t>or</a:t>
            </a:r>
            <a:r>
              <a:rPr lang="en-US" sz="3200" dirty="0" smtClean="0"/>
              <a:t> fixed (the same) representation for each state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34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Virginia Plan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219199"/>
            <a:ext cx="4328160" cy="556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Representation based on Population</a:t>
            </a:r>
          </a:p>
          <a:p>
            <a:r>
              <a:rPr lang="en-US" sz="3200" dirty="0" smtClean="0"/>
              <a:t>Congress has power to tax + Regulate trade</a:t>
            </a:r>
          </a:p>
          <a:p>
            <a:r>
              <a:rPr lang="en-US" sz="3200" dirty="0" smtClean="0"/>
              <a:t>Establish: Executive, Judicial, and </a:t>
            </a:r>
            <a:r>
              <a:rPr lang="en-US" sz="3200" u="sng" dirty="0" smtClean="0"/>
              <a:t>Bicameral</a:t>
            </a:r>
            <a:r>
              <a:rPr lang="en-US" sz="3200" dirty="0" smtClean="0"/>
              <a:t> legislature </a:t>
            </a:r>
          </a:p>
          <a:p>
            <a:r>
              <a:rPr lang="en-US" sz="3200" dirty="0" smtClean="0"/>
              <a:t>Central Government can override state 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981201"/>
            <a:ext cx="4395794" cy="4307626"/>
          </a:xfrm>
        </p:spPr>
      </p:pic>
    </p:spTree>
    <p:extLst>
      <p:ext uri="{BB962C8B-B14F-4D97-AF65-F5344CB8AC3E}">
        <p14:creationId xmlns:p14="http://schemas.microsoft.com/office/powerpoint/2010/main" val="557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438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New Jersey Plan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32816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Equal Representation for all states </a:t>
            </a:r>
          </a:p>
          <a:p>
            <a:r>
              <a:rPr lang="en-US" sz="3200" dirty="0" smtClean="0"/>
              <a:t>Congress has power to tax + regulate trade</a:t>
            </a:r>
          </a:p>
          <a:p>
            <a:r>
              <a:rPr lang="en-US" sz="3200" dirty="0" smtClean="0"/>
              <a:t>Establish: Executive, Judicial, one house legislature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94" y="1752600"/>
            <a:ext cx="4131228" cy="4483894"/>
          </a:xfrm>
        </p:spPr>
      </p:pic>
    </p:spTree>
    <p:extLst>
      <p:ext uri="{BB962C8B-B14F-4D97-AF65-F5344CB8AC3E}">
        <p14:creationId xmlns:p14="http://schemas.microsoft.com/office/powerpoint/2010/main" val="30038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08" y="228600"/>
            <a:ext cx="8430491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Great Compromise</a:t>
            </a:r>
            <a:endParaRPr lang="en-US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5257800" cy="5410200"/>
          </a:xfrm>
        </p:spPr>
        <p:txBody>
          <a:bodyPr/>
          <a:lstStyle/>
          <a:p>
            <a:r>
              <a:rPr lang="en-US" sz="3200" dirty="0" smtClean="0"/>
              <a:t>Two house Legislature </a:t>
            </a:r>
          </a:p>
          <a:p>
            <a:pPr lvl="1"/>
            <a:r>
              <a:rPr lang="en-US" sz="3000" dirty="0" smtClean="0"/>
              <a:t>Senate</a:t>
            </a:r>
          </a:p>
          <a:p>
            <a:pPr lvl="1"/>
            <a:r>
              <a:rPr lang="en-US" sz="3000" dirty="0" smtClean="0"/>
              <a:t>House of Representatives</a:t>
            </a:r>
          </a:p>
          <a:p>
            <a:r>
              <a:rPr lang="en-US" sz="3200" dirty="0" smtClean="0"/>
              <a:t>Senate: Equal </a:t>
            </a:r>
            <a:r>
              <a:rPr lang="en-US" sz="3200" dirty="0" smtClean="0"/>
              <a:t>(2 per state) representation </a:t>
            </a:r>
          </a:p>
          <a:p>
            <a:r>
              <a:rPr lang="en-US" sz="3200" dirty="0" smtClean="0"/>
              <a:t>House of </a:t>
            </a:r>
            <a:r>
              <a:rPr lang="en-US" sz="3200" dirty="0" smtClean="0"/>
              <a:t>Representatives: </a:t>
            </a:r>
            <a:r>
              <a:rPr lang="en-US" sz="3200" dirty="0" smtClean="0"/>
              <a:t>Determined by population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Makes both large and small states happy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12" y="4617027"/>
            <a:ext cx="3908846" cy="219313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09698"/>
            <a:ext cx="4114800" cy="31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3/5ths Compromise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38250"/>
            <a:ext cx="64008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Approval of Great Compromise meant House of Reps.  Determined by state pop.</a:t>
            </a:r>
          </a:p>
          <a:p>
            <a:r>
              <a:rPr lang="en-US" sz="3200" dirty="0" smtClean="0"/>
              <a:t>Southern states wanted slaves counted in pop.</a:t>
            </a:r>
          </a:p>
          <a:p>
            <a:r>
              <a:rPr lang="en-US" sz="3200" dirty="0" smtClean="0"/>
              <a:t>North (didn’t like slavery) said no</a:t>
            </a:r>
          </a:p>
          <a:p>
            <a:r>
              <a:rPr lang="en-US" sz="3200" dirty="0" smtClean="0"/>
              <a:t>Two sides agreed to 3/5ths of the slave population being counted (meaning 60% of slaves would count toward state population)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52" y="1143000"/>
            <a:ext cx="2885882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4" y="4039886"/>
            <a:ext cx="2865100" cy="26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Constitution Approved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44196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Convention approves final draft of Constitution on September 17, 1787</a:t>
            </a:r>
            <a:endParaRPr lang="en-US" sz="3200" dirty="0"/>
          </a:p>
          <a:p>
            <a:r>
              <a:rPr lang="en-US" sz="3200" dirty="0" smtClean="0"/>
              <a:t>Delegates all approved document</a:t>
            </a:r>
          </a:p>
          <a:p>
            <a:r>
              <a:rPr lang="en-US" sz="3200" b="1" u="sng" dirty="0" smtClean="0"/>
              <a:t>Still needed </a:t>
            </a:r>
            <a:r>
              <a:rPr lang="en-US" sz="3200" b="1" u="sng" dirty="0" err="1" smtClean="0"/>
              <a:t>Ratfication</a:t>
            </a:r>
            <a:r>
              <a:rPr lang="en-US" sz="3200" b="1" u="sng" dirty="0" smtClean="0"/>
              <a:t> </a:t>
            </a:r>
            <a:r>
              <a:rPr lang="en-US" sz="3200" b="1" u="sng" dirty="0" smtClean="0"/>
              <a:t>from the states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27" y="1828800"/>
            <a:ext cx="4482073" cy="3352800"/>
          </a:xfrm>
        </p:spPr>
      </p:pic>
    </p:spTree>
    <p:extLst>
      <p:ext uri="{BB962C8B-B14F-4D97-AF65-F5344CB8AC3E}">
        <p14:creationId xmlns:p14="http://schemas.microsoft.com/office/powerpoint/2010/main" val="42936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The Issue of Ratification</a:t>
            </a:r>
            <a:endParaRPr lang="en-US" sz="8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Constitution still needed approval from the states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364992" cy="621792"/>
          </a:xfrm>
        </p:spPr>
        <p:txBody>
          <a:bodyPr/>
          <a:lstStyle/>
          <a:p>
            <a:pPr algn="ctr"/>
            <a:r>
              <a:rPr lang="en-US" sz="3600" dirty="0" smtClean="0"/>
              <a:t>Federalists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1447800"/>
            <a:ext cx="3743062" cy="621792"/>
          </a:xfrm>
        </p:spPr>
        <p:txBody>
          <a:bodyPr/>
          <a:lstStyle/>
          <a:p>
            <a:pPr algn="ctr"/>
            <a:r>
              <a:rPr lang="en-US" sz="3600" dirty="0" smtClean="0"/>
              <a:t>Anti-Federalists 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8305800" cy="115409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Two Sides</a:t>
            </a:r>
            <a:endParaRPr lang="en-US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6200" y="1981200"/>
            <a:ext cx="440436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Supporters of the new Constitution</a:t>
            </a:r>
          </a:p>
          <a:p>
            <a:r>
              <a:rPr lang="en-US" sz="3200" dirty="0" smtClean="0"/>
              <a:t>Wanted strong national government</a:t>
            </a:r>
          </a:p>
          <a:p>
            <a:r>
              <a:rPr lang="en-US" sz="3200" dirty="0" smtClean="0"/>
              <a:t>Favored in populated areas (NYC, Virginia)</a:t>
            </a:r>
          </a:p>
          <a:p>
            <a:r>
              <a:rPr lang="en-US" sz="3200" dirty="0" smtClean="0"/>
              <a:t>Included: Washington, Madison, Hamilton John Jay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81726" y="2057400"/>
            <a:ext cx="4309873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Opposed to the constitution</a:t>
            </a:r>
          </a:p>
          <a:p>
            <a:r>
              <a:rPr lang="en-US" sz="3200" dirty="0" smtClean="0"/>
              <a:t>Believed constitution threatened state governments and individual rights  </a:t>
            </a:r>
          </a:p>
          <a:p>
            <a:r>
              <a:rPr lang="en-US" sz="3200" dirty="0" smtClean="0"/>
              <a:t>Favored in isolated areas (Rhode Island)</a:t>
            </a:r>
          </a:p>
          <a:p>
            <a:r>
              <a:rPr lang="en-US" sz="3200" dirty="0" smtClean="0"/>
              <a:t>Led by Patrick Henry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87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28600"/>
            <a:ext cx="83058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Federalist Argument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3999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Federalists Papers</a:t>
            </a:r>
            <a:r>
              <a:rPr lang="en-US" sz="3200" dirty="0" smtClean="0"/>
              <a:t>-Series of essays argued in defense of the constitution 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Published by, Madison, Hamilton, John Jay </a:t>
            </a:r>
            <a:r>
              <a:rPr lang="en-US" sz="3200" i="1" dirty="0" smtClean="0"/>
              <a:t>to raise support for ratification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Argued </a:t>
            </a:r>
            <a:r>
              <a:rPr lang="en-US" sz="3200" u="sng" dirty="0" smtClean="0"/>
              <a:t>Checks and Balances</a:t>
            </a:r>
            <a:r>
              <a:rPr lang="en-US" sz="3200" dirty="0"/>
              <a:t> </a:t>
            </a:r>
            <a:r>
              <a:rPr lang="en-US" sz="3200" dirty="0" smtClean="0"/>
              <a:t>would keep any one part of government from becoming too powerful</a:t>
            </a:r>
            <a:endParaRPr lang="en-US" sz="32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6400800" cy="21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THE ARTICLES OF CONFEDERATION 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America’s First Government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25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152400"/>
            <a:ext cx="85344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Antifederalists Argument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Feared national government having too much power </a:t>
            </a:r>
          </a:p>
          <a:p>
            <a:r>
              <a:rPr lang="en-US" sz="3200" dirty="0" smtClean="0"/>
              <a:t>Thought President would be just like a King</a:t>
            </a:r>
          </a:p>
          <a:p>
            <a:r>
              <a:rPr lang="en-US" sz="3200" dirty="0" smtClean="0"/>
              <a:t>State governments would be powerless to resist national government </a:t>
            </a:r>
          </a:p>
          <a:p>
            <a:r>
              <a:rPr lang="en-US" sz="3200" dirty="0" smtClean="0"/>
              <a:t>Lacked a Bill of Rights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All other state constitutions included a bill of rights portion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28878"/>
            <a:ext cx="5181600" cy="17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Federalists Win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029200" cy="55625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Shay’s Rebellion convinced Americans   that changes needed</a:t>
            </a:r>
          </a:p>
          <a:p>
            <a:r>
              <a:rPr lang="en-US" sz="3200" dirty="0" smtClean="0"/>
              <a:t>Federalists had a plan in place (The Constitution)</a:t>
            </a:r>
          </a:p>
          <a:p>
            <a:r>
              <a:rPr lang="en-US" sz="3200" dirty="0" smtClean="0"/>
              <a:t>Federalists had George Washington (a  national Hero all people respected + trusted)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Federalists agreed to include Bill of Rights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28" y="1466850"/>
            <a:ext cx="364787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Bill of Rights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5029200" cy="563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Protected </a:t>
            </a:r>
            <a:r>
              <a:rPr lang="en-US" sz="3200" u="sng" dirty="0" smtClean="0"/>
              <a:t>civil liberties</a:t>
            </a:r>
            <a:r>
              <a:rPr lang="en-US" sz="3200" dirty="0" smtClean="0"/>
              <a:t> (freedom of speech, assembly, press, etc.)</a:t>
            </a:r>
          </a:p>
          <a:p>
            <a:r>
              <a:rPr lang="en-US" sz="3200" dirty="0" smtClean="0"/>
              <a:t>Similar to Declaration of Independence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Both docs. Stressed individual liberties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First </a:t>
            </a:r>
            <a:r>
              <a:rPr lang="en-US" sz="3200" u="sng" dirty="0" smtClean="0"/>
              <a:t>10 Amendments</a:t>
            </a:r>
            <a:r>
              <a:rPr lang="en-US" sz="3200" dirty="0" smtClean="0"/>
              <a:t> to the constitution 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58" y="1828800"/>
            <a:ext cx="4109191" cy="4510088"/>
          </a:xfrm>
        </p:spPr>
      </p:pic>
    </p:spTree>
    <p:extLst>
      <p:ext uri="{BB962C8B-B14F-4D97-AF65-F5344CB8AC3E}">
        <p14:creationId xmlns:p14="http://schemas.microsoft.com/office/powerpoint/2010/main" val="40390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Constitution Ratified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4328160" cy="541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1789 Constitution ratified by all states</a:t>
            </a:r>
          </a:p>
          <a:p>
            <a:r>
              <a:rPr lang="en-US" sz="3600" dirty="0" smtClean="0"/>
              <a:t>1789 George Washington Inaugurated as First United States President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625834" cy="4260354"/>
          </a:xfrm>
        </p:spPr>
      </p:pic>
    </p:spTree>
    <p:extLst>
      <p:ext uri="{BB962C8B-B14F-4D97-AF65-F5344CB8AC3E}">
        <p14:creationId xmlns:p14="http://schemas.microsoft.com/office/powerpoint/2010/main" val="29580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The Principles of the Constitution </a:t>
            </a:r>
            <a:endParaRPr lang="en-US" sz="66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Concepts behind the Document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7708"/>
            <a:ext cx="8001000" cy="126769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6 Primary Principles of the Constitution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48640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4000" dirty="0" smtClean="0"/>
              <a:t>Popular Sovereignty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4000" dirty="0" smtClean="0"/>
              <a:t>Limited Government 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4000" dirty="0" smtClean="0"/>
              <a:t>Separation of Power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4000" dirty="0" smtClean="0"/>
              <a:t>Checks and Balances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4000" dirty="0" smtClean="0"/>
              <a:t>Judicial review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4000" dirty="0" smtClean="0"/>
              <a:t>Federalism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8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87001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Popular Sovereignty and Limited Government  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Popular Sovereignty- People </a:t>
            </a:r>
            <a:r>
              <a:rPr lang="en-US" sz="3200" dirty="0"/>
              <a:t>hold power and government needs their </a:t>
            </a:r>
            <a:r>
              <a:rPr lang="en-US" sz="3200" dirty="0" smtClean="0"/>
              <a:t>consent</a:t>
            </a:r>
          </a:p>
          <a:p>
            <a:r>
              <a:rPr lang="en-US" sz="3200" dirty="0" smtClean="0"/>
              <a:t>Limited Government-Government </a:t>
            </a:r>
            <a:r>
              <a:rPr lang="en-US" sz="3200" dirty="0"/>
              <a:t>only has as much authority as people </a:t>
            </a:r>
            <a:r>
              <a:rPr lang="en-US" sz="3200" dirty="0" smtClean="0"/>
              <a:t>allow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Reflected in the Preamble (intro) of constitution 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495800" cy="34647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8200"/>
            <a:ext cx="4010025" cy="21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Separation of Power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9296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Powers divided between three government </a:t>
            </a:r>
            <a:r>
              <a:rPr lang="en-US" sz="3200" dirty="0" smtClean="0"/>
              <a:t>branches: Legislative, Executive, Judicial 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7375374" cy="4648200"/>
          </a:xfrm>
        </p:spPr>
      </p:pic>
      <p:sp>
        <p:nvSpPr>
          <p:cNvPr id="6" name="TextBox 5"/>
          <p:cNvSpPr txBox="1"/>
          <p:nvPr/>
        </p:nvSpPr>
        <p:spPr>
          <a:xfrm>
            <a:off x="-62345" y="615286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*Concept </a:t>
            </a:r>
            <a:r>
              <a:rPr lang="en-US" sz="3200" dirty="0" smtClean="0"/>
              <a:t>from enlightenment thinker </a:t>
            </a:r>
            <a:r>
              <a:rPr lang="en-US" sz="3200" dirty="0" smtClean="0"/>
              <a:t>Montesquieu*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82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Checks and Balances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8458200" cy="1600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Each branch has </a:t>
            </a:r>
            <a:r>
              <a:rPr lang="en-US" sz="3200" dirty="0" smtClean="0"/>
              <a:t>power restrain power </a:t>
            </a:r>
            <a:r>
              <a:rPr lang="en-US" sz="3200" dirty="0"/>
              <a:t>of other </a:t>
            </a:r>
            <a:r>
              <a:rPr lang="en-US" sz="3200" dirty="0" smtClean="0"/>
              <a:t>branches</a:t>
            </a:r>
          </a:p>
          <a:p>
            <a:r>
              <a:rPr lang="en-US" sz="3200" dirty="0" smtClean="0"/>
              <a:t>No one branch can holds too much power 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</p:spPr>
      </p:pic>
    </p:spTree>
    <p:extLst>
      <p:ext uri="{BB962C8B-B14F-4D97-AF65-F5344CB8AC3E}">
        <p14:creationId xmlns:p14="http://schemas.microsoft.com/office/powerpoint/2010/main" val="5504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9462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Federalism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838200"/>
            <a:ext cx="3352800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Power is shared between national and state </a:t>
            </a:r>
            <a:r>
              <a:rPr lang="en-US" sz="3200" dirty="0" smtClean="0"/>
              <a:t>governments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Result of Americans fear of a Strong Central government 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Most of the law making power still held by the states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14316"/>
            <a:ext cx="5867400" cy="4356101"/>
          </a:xfrm>
        </p:spPr>
      </p:pic>
    </p:spTree>
    <p:extLst>
      <p:ext uri="{BB962C8B-B14F-4D97-AF65-F5344CB8AC3E}">
        <p14:creationId xmlns:p14="http://schemas.microsoft.com/office/powerpoint/2010/main" val="14464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Story so Far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Colonies defeated Britain in the American Revolutionary War </a:t>
            </a:r>
          </a:p>
          <a:p>
            <a:r>
              <a:rPr lang="en-US" sz="3200" dirty="0" smtClean="0"/>
              <a:t>With the victory 13 Colonies now independent </a:t>
            </a:r>
          </a:p>
          <a:p>
            <a:r>
              <a:rPr lang="en-US" sz="3200" dirty="0" smtClean="0"/>
              <a:t>Colonial leaders now faced with task of creating a government to unify 13 independent states </a:t>
            </a:r>
          </a:p>
          <a:p>
            <a:r>
              <a:rPr lang="en-US" sz="3200" dirty="0" smtClean="0"/>
              <a:t>After problems with British rule American people scared of government with strong </a:t>
            </a:r>
            <a:r>
              <a:rPr lang="en-US" sz="3200" i="1" dirty="0" smtClean="0"/>
              <a:t>CENTRAL GOVERNMENT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90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Delegated Powers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5562600" cy="60198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Powers only granted to the federal government by </a:t>
            </a:r>
            <a:r>
              <a:rPr lang="en-US" sz="3200" dirty="0" smtClean="0"/>
              <a:t>constitution </a:t>
            </a:r>
          </a:p>
          <a:p>
            <a:r>
              <a:rPr lang="en-US" sz="3200" dirty="0" smtClean="0"/>
              <a:t>These Include: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Declaring War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Coining Money (producing Currency)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Regulate Foreign and In</a:t>
            </a:r>
            <a:r>
              <a:rPr lang="en-US" sz="3200" u="sng" dirty="0" smtClean="0"/>
              <a:t>ter</a:t>
            </a:r>
            <a:r>
              <a:rPr lang="en-US" sz="3200" dirty="0" smtClean="0"/>
              <a:t>state trade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Maintain Armed Forces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Establish Foreign Policy </a:t>
            </a:r>
          </a:p>
          <a:p>
            <a:pPr lvl="1">
              <a:buFont typeface="Courier New" pitchFamily="49" charset="0"/>
              <a:buChar char="o"/>
            </a:pPr>
            <a:endParaRPr lang="en-US" sz="3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3" y="3962400"/>
            <a:ext cx="4128118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200"/>
            <a:ext cx="3789218" cy="21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305800" cy="115409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Reserved Powers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4953000" cy="5943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Powers not granted to the federal government “Reserved for the States”</a:t>
            </a:r>
          </a:p>
          <a:p>
            <a:r>
              <a:rPr lang="en-US" sz="3200" dirty="0" smtClean="0"/>
              <a:t>This Includes: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Education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Marriage laws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Maintain local gov’ts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Create </a:t>
            </a:r>
            <a:r>
              <a:rPr lang="en-US" sz="3200" dirty="0"/>
              <a:t>l</a:t>
            </a:r>
            <a:r>
              <a:rPr lang="en-US" sz="3200" dirty="0" smtClean="0"/>
              <a:t>ocal laws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Regulate In</a:t>
            </a:r>
            <a:r>
              <a:rPr lang="en-US" sz="3200" u="sng" dirty="0" smtClean="0"/>
              <a:t>tra</a:t>
            </a:r>
            <a:r>
              <a:rPr lang="en-US" sz="3200" dirty="0" smtClean="0"/>
              <a:t>state trade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Provide public safety </a:t>
            </a:r>
          </a:p>
          <a:p>
            <a:pPr lvl="1">
              <a:buFont typeface="Courier New" pitchFamily="49" charset="0"/>
              <a:buChar char="o"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28" y="3352800"/>
            <a:ext cx="4725772" cy="3353403"/>
          </a:xfrm>
        </p:spPr>
      </p:pic>
    </p:spTree>
    <p:extLst>
      <p:ext uri="{BB962C8B-B14F-4D97-AF65-F5344CB8AC3E}">
        <p14:creationId xmlns:p14="http://schemas.microsoft.com/office/powerpoint/2010/main" val="29175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3152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Concurrent Powers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838200"/>
            <a:ext cx="5181600" cy="6019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Powers shared by both federal and state governments </a:t>
            </a:r>
          </a:p>
          <a:p>
            <a:r>
              <a:rPr lang="en-US" sz="3200" dirty="0" smtClean="0"/>
              <a:t>This includes: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Levy Taxes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Maintain Law and Order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Borrow Money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Start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Establish Courts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Provide for public welfare</a:t>
            </a:r>
          </a:p>
          <a:p>
            <a:pPr lvl="1">
              <a:buFont typeface="Courier New" pitchFamily="49" charset="0"/>
              <a:buChar char="o"/>
            </a:pPr>
            <a:endParaRPr lang="en-US" sz="3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30" y="1600200"/>
            <a:ext cx="3991970" cy="4114800"/>
          </a:xfrm>
        </p:spPr>
      </p:pic>
    </p:spTree>
    <p:extLst>
      <p:ext uri="{BB962C8B-B14F-4D97-AF65-F5344CB8AC3E}">
        <p14:creationId xmlns:p14="http://schemas.microsoft.com/office/powerpoint/2010/main" val="28404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The American Constitution </a:t>
            </a:r>
            <a:endParaRPr lang="en-US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“A Living Document”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910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54097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Flexibility of Constitution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2743200" cy="556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Founding fathers structured the constitution so that it could be changed to meet needs of the constitution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3855"/>
            <a:ext cx="9144000" cy="1154097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Constitutional Amendments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86399"/>
          </a:xfrm>
        </p:spPr>
        <p:txBody>
          <a:bodyPr>
            <a:normAutofit/>
          </a:bodyPr>
          <a:lstStyle/>
          <a:p>
            <a:r>
              <a:rPr lang="en-US" sz="3200" dirty="0"/>
              <a:t>Amendment process </a:t>
            </a:r>
            <a:r>
              <a:rPr lang="en-US" sz="3200" u="sng" dirty="0"/>
              <a:t>allows for changes </a:t>
            </a:r>
            <a:r>
              <a:rPr lang="en-US" sz="3200" dirty="0"/>
              <a:t>to be made to the constitution to </a:t>
            </a:r>
            <a:r>
              <a:rPr lang="en-US" sz="3200" u="sng" dirty="0" smtClean="0"/>
              <a:t>meet </a:t>
            </a:r>
            <a:r>
              <a:rPr lang="en-US" sz="3200" u="sng" dirty="0"/>
              <a:t>needs of a changing country</a:t>
            </a:r>
          </a:p>
          <a:p>
            <a:r>
              <a:rPr lang="en-US" sz="3200" u="sng" dirty="0" smtClean="0"/>
              <a:t>Amendment Process-</a:t>
            </a:r>
            <a:r>
              <a:rPr lang="en-US" sz="3200" dirty="0" smtClean="0"/>
              <a:t> Takes two steps to make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000" dirty="0" smtClean="0"/>
              <a:t>Pass by both houses of congress (Senate and House of Reps.) by 2/3rds vote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000" dirty="0" smtClean="0"/>
              <a:t>Ratified (approved through vote) by 3/4ths of states in the Union (currently 50) </a:t>
            </a:r>
          </a:p>
          <a:p>
            <a:pPr>
              <a:buFont typeface="Wingdings" pitchFamily="2" charset="2"/>
              <a:buChar char="v"/>
            </a:pPr>
            <a:r>
              <a:rPr lang="en-US" sz="3200" u="sng" dirty="0" smtClean="0"/>
              <a:t>First 10 amendments</a:t>
            </a:r>
            <a:r>
              <a:rPr lang="en-US" sz="3200" dirty="0" smtClean="0"/>
              <a:t> make up the </a:t>
            </a:r>
            <a:r>
              <a:rPr lang="en-US" sz="3200" u="sng" dirty="0" smtClean="0"/>
              <a:t>Bill of Rights</a:t>
            </a:r>
            <a:r>
              <a:rPr lang="en-US" sz="3200" dirty="0" smtClean="0"/>
              <a:t> (Free speech, Religion, press, etc.)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19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305800" cy="1154097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Second Amendment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6200" y="1143000"/>
            <a:ext cx="4953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right to </a:t>
            </a:r>
            <a:r>
              <a:rPr lang="en-US" sz="3200" dirty="0"/>
              <a:t> "A well regulated Militia, being necessary to the security of a free State, the right of the people to keep and bear Arms, shall not be infringed."</a:t>
            </a: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What do you think this means?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When was this written?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Is this still relevant today?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Should this still be a right? </a:t>
            </a:r>
            <a:endParaRPr lang="en-US" sz="3200" dirty="0"/>
          </a:p>
          <a:p>
            <a:pPr>
              <a:buFont typeface="Wingdings" pitchFamily="2" charset="2"/>
              <a:buChar char="v"/>
            </a:pPr>
            <a:endParaRPr lang="en-US" sz="3200" dirty="0"/>
          </a:p>
        </p:txBody>
      </p:sp>
      <p:pic>
        <p:nvPicPr>
          <p:cNvPr id="7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09" y="1295400"/>
            <a:ext cx="4109191" cy="4510088"/>
          </a:xfrm>
        </p:spPr>
      </p:pic>
    </p:spTree>
    <p:extLst>
      <p:ext uri="{BB962C8B-B14F-4D97-AF65-F5344CB8AC3E}">
        <p14:creationId xmlns:p14="http://schemas.microsoft.com/office/powerpoint/2010/main" val="20750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9462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Implied Powers 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648200" cy="563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 </a:t>
            </a:r>
            <a:r>
              <a:rPr lang="en-US" sz="3200" dirty="0"/>
              <a:t>clause 18 the </a:t>
            </a:r>
            <a:r>
              <a:rPr lang="en-US" sz="3200" u="sng" dirty="0"/>
              <a:t>“necessary and proper” </a:t>
            </a:r>
            <a:r>
              <a:rPr lang="en-US" sz="3200" dirty="0"/>
              <a:t>or </a:t>
            </a:r>
            <a:r>
              <a:rPr lang="en-US" sz="3200" b="1" u="sng" dirty="0"/>
              <a:t>“Elastic Clause” </a:t>
            </a:r>
            <a:r>
              <a:rPr lang="en-US" sz="3200" dirty="0"/>
              <a:t>says congress can expand power </a:t>
            </a:r>
            <a:r>
              <a:rPr lang="en-US" sz="3200" u="sng" dirty="0"/>
              <a:t>based on the changes and needs </a:t>
            </a:r>
            <a:r>
              <a:rPr lang="en-US" sz="3200" dirty="0"/>
              <a:t>of the </a:t>
            </a:r>
            <a:r>
              <a:rPr lang="en-US" sz="3200" dirty="0" smtClean="0"/>
              <a:t>country</a:t>
            </a:r>
          </a:p>
          <a:p>
            <a:pPr lvl="1" indent="-457200">
              <a:buFont typeface="Wingdings" pitchFamily="2" charset="2"/>
              <a:buChar char="v"/>
            </a:pPr>
            <a:r>
              <a:rPr lang="en-US" sz="3000" dirty="0"/>
              <a:t>Ex: Louisiana Purchase, Federal Reserve 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38" y="2071688"/>
            <a:ext cx="4329112" cy="4329112"/>
          </a:xfrm>
        </p:spPr>
      </p:pic>
    </p:spTree>
    <p:extLst>
      <p:ext uri="{BB962C8B-B14F-4D97-AF65-F5344CB8AC3E}">
        <p14:creationId xmlns:p14="http://schemas.microsoft.com/office/powerpoint/2010/main" val="21425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1154097"/>
          </a:xfrm>
        </p:spPr>
        <p:txBody>
          <a:bodyPr>
            <a:noAutofit/>
          </a:bodyPr>
          <a:lstStyle/>
          <a:p>
            <a:r>
              <a:rPr lang="en-US" sz="6600" dirty="0" smtClean="0"/>
              <a:t>Article I-Legislative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143000"/>
            <a:ext cx="4404360" cy="556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Consists of House of Representatives and Senate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Main Purpose is to create laws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310062" cy="32325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" y="3810000"/>
            <a:ext cx="4377809" cy="2917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46482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Other Jobs include: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Collect taxes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Maintain Military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Pay Debts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76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763000" cy="115409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Additional Powers of Legislative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4835236" cy="5867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All laws related to Taxes must come from House of Representatives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dirty="0" smtClean="0"/>
              <a:t>Founders still afraid of Taxation without proper representation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dirty="0" smtClean="0"/>
              <a:t>House of reps. is the most direct voice people of the United States have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dirty="0" smtClean="0"/>
              <a:t>Senate given the power to approve all treaties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dirty="0" smtClean="0"/>
              <a:t>Approve Presidential appointments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62" y="1981200"/>
            <a:ext cx="4421038" cy="3124200"/>
          </a:xfrm>
        </p:spPr>
      </p:pic>
    </p:spTree>
    <p:extLst>
      <p:ext uri="{BB962C8B-B14F-4D97-AF65-F5344CB8AC3E}">
        <p14:creationId xmlns:p14="http://schemas.microsoft.com/office/powerpoint/2010/main" val="6605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10600" cy="1154097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The Articles of Confederation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10200" cy="5486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National Government to unify 13 States</a:t>
            </a:r>
          </a:p>
          <a:p>
            <a:r>
              <a:rPr lang="en-US" sz="3200" dirty="0" smtClean="0"/>
              <a:t>Went into effect 1781</a:t>
            </a:r>
          </a:p>
          <a:p>
            <a:r>
              <a:rPr lang="en-US" sz="3200" dirty="0" smtClean="0"/>
              <a:t>Decentralized Government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/>
              <a:t>Power is divided </a:t>
            </a:r>
          </a:p>
          <a:p>
            <a:r>
              <a:rPr lang="en-US" sz="3200" dirty="0" smtClean="0"/>
              <a:t>Weak Central Government</a:t>
            </a:r>
          </a:p>
          <a:p>
            <a:r>
              <a:rPr lang="en-US" sz="3200" dirty="0" smtClean="0"/>
              <a:t>State Governments held </a:t>
            </a:r>
            <a:r>
              <a:rPr lang="en-US" sz="3200" i="1" dirty="0" smtClean="0"/>
              <a:t>sovereignty </a:t>
            </a:r>
            <a:r>
              <a:rPr lang="en-US" sz="3200" dirty="0" smtClean="0"/>
              <a:t>(power)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/>
              <a:t>Would cause future problems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68100"/>
            <a:ext cx="3352799" cy="556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9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115409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Article II-Executive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328160" cy="228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President head of executive branch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Main purpose is to enforce laws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3352800"/>
            <a:ext cx="4419600" cy="359568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Other Jobs include:</a:t>
            </a:r>
          </a:p>
          <a:p>
            <a:r>
              <a:rPr lang="en-US" sz="3200" dirty="0" smtClean="0"/>
              <a:t>Sign or Veto Laws</a:t>
            </a:r>
          </a:p>
          <a:p>
            <a:r>
              <a:rPr lang="en-US" sz="3200" dirty="0" smtClean="0"/>
              <a:t>Make Treaties </a:t>
            </a:r>
          </a:p>
          <a:p>
            <a:r>
              <a:rPr lang="en-US" sz="3200" dirty="0" smtClean="0"/>
              <a:t>Pardon </a:t>
            </a:r>
          </a:p>
          <a:p>
            <a:r>
              <a:rPr lang="en-US" sz="3200" dirty="0" smtClean="0"/>
              <a:t>Appoint-Judges, ambassadors, officials (if congress approves)</a:t>
            </a: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2800"/>
            <a:ext cx="4674831" cy="346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2148533" cy="20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305800" cy="99477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Roles of the President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/>
              <a:t>Chief of State-</a:t>
            </a:r>
            <a:r>
              <a:rPr lang="en-US" sz="3200" dirty="0" smtClean="0"/>
              <a:t> The living symbol of the nation, a example for all people to follow</a:t>
            </a:r>
          </a:p>
          <a:p>
            <a:r>
              <a:rPr lang="en-US" sz="3200" u="sng" dirty="0" smtClean="0"/>
              <a:t>Commander in Chief-</a:t>
            </a:r>
            <a:r>
              <a:rPr lang="en-US" sz="3200" dirty="0" smtClean="0"/>
              <a:t> All important military decisions come from the president, commands, military bases, heavy weapons deployment</a:t>
            </a:r>
            <a:endParaRPr lang="en-US" sz="3200" dirty="0"/>
          </a:p>
          <a:p>
            <a:r>
              <a:rPr lang="en-US" sz="3200" u="sng" dirty="0" smtClean="0"/>
              <a:t>Chief Legislator-</a:t>
            </a:r>
            <a:r>
              <a:rPr lang="en-US" sz="3200" dirty="0" smtClean="0"/>
              <a:t> Can suggest and lobby for laws, signs laws into power, can veto laws</a:t>
            </a:r>
          </a:p>
          <a:p>
            <a:r>
              <a:rPr lang="en-US" sz="3200" u="sng" dirty="0" smtClean="0"/>
              <a:t>Chief Diplomat-</a:t>
            </a:r>
            <a:r>
              <a:rPr lang="en-US" sz="3200" dirty="0" smtClean="0"/>
              <a:t> President makes foreign policy decisions, appoints ambassadors, make treaties</a:t>
            </a:r>
          </a:p>
          <a:p>
            <a:r>
              <a:rPr lang="en-US" sz="3200" u="sng" dirty="0" smtClean="0"/>
              <a:t>Chief Executive-</a:t>
            </a:r>
            <a:r>
              <a:rPr lang="en-US" sz="3200" dirty="0"/>
              <a:t> president </a:t>
            </a:r>
            <a:r>
              <a:rPr lang="en-US" sz="3200" dirty="0" smtClean="0"/>
              <a:t>is head </a:t>
            </a:r>
            <a:r>
              <a:rPr lang="en-US" sz="3200" dirty="0"/>
              <a:t>of all Federal agencies, departments and bureaucracy within </a:t>
            </a:r>
            <a:r>
              <a:rPr lang="en-US" sz="3200" dirty="0" smtClean="0"/>
              <a:t>executive </a:t>
            </a:r>
            <a:r>
              <a:rPr lang="en-US" sz="3200" dirty="0"/>
              <a:t>branch</a:t>
            </a:r>
            <a:endParaRPr lang="en-US" sz="3200" u="sng" dirty="0" smtClean="0"/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11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15200" cy="1154097"/>
          </a:xfrm>
        </p:spPr>
        <p:txBody>
          <a:bodyPr>
            <a:noAutofit/>
          </a:bodyPr>
          <a:lstStyle/>
          <a:p>
            <a:r>
              <a:rPr lang="en-US" sz="6600" dirty="0" smtClean="0"/>
              <a:t>Article III-Judicial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343400" cy="2743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Made up of Supreme court and Federal Courts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Main Purpose is to interpret laws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1728" y="3421856"/>
            <a:ext cx="4462272" cy="359568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Other powers include: </a:t>
            </a:r>
          </a:p>
          <a:p>
            <a:r>
              <a:rPr lang="en-US" sz="3200" dirty="0" smtClean="0"/>
              <a:t>Judicial Review-supreme court has power to declare laws unconstitutional </a:t>
            </a:r>
          </a:p>
          <a:p>
            <a:r>
              <a:rPr lang="en-US" sz="3200" dirty="0" smtClean="0"/>
              <a:t>(established by Marbury vs. Madison)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0" y="3733800"/>
            <a:ext cx="444289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401291" cy="22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458200" cy="1154097"/>
          </a:xfrm>
        </p:spPr>
        <p:txBody>
          <a:bodyPr>
            <a:noAutofit/>
          </a:bodyPr>
          <a:lstStyle/>
          <a:p>
            <a:r>
              <a:rPr lang="en-US" sz="6600" dirty="0" smtClean="0"/>
              <a:t>Marbury vs. Madison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799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Historical Context:</a:t>
            </a:r>
            <a:r>
              <a:rPr lang="en-US" sz="3200" dirty="0" smtClean="0"/>
              <a:t> John Adams Defeated by Jefferson in election of 1800 </a:t>
            </a:r>
          </a:p>
          <a:p>
            <a:r>
              <a:rPr lang="en-US" sz="3200" dirty="0" smtClean="0"/>
              <a:t>Adams as “lame duck” president appoints  federalist judges as final act as president</a:t>
            </a:r>
          </a:p>
          <a:p>
            <a:r>
              <a:rPr lang="en-US" sz="3200" dirty="0" smtClean="0"/>
              <a:t>New Secretary of state James Madison refused to deliver the commissions </a:t>
            </a:r>
          </a:p>
          <a:p>
            <a:r>
              <a:rPr lang="en-US" sz="3200" dirty="0" smtClean="0"/>
              <a:t>Marbury one of the judges sues Madison</a:t>
            </a:r>
            <a:r>
              <a:rPr lang="en-US" sz="3200" dirty="0"/>
              <a:t> </a:t>
            </a:r>
            <a:r>
              <a:rPr lang="en-US" sz="3200" dirty="0" smtClean="0"/>
              <a:t>based on Judiciary act of 1789</a:t>
            </a:r>
          </a:p>
          <a:p>
            <a:r>
              <a:rPr lang="en-US" sz="3200" u="sng" dirty="0" smtClean="0"/>
              <a:t>Decision:</a:t>
            </a:r>
            <a:r>
              <a:rPr lang="en-US" sz="3200" dirty="0" smtClean="0"/>
              <a:t> Court led by John Marshall  declares Judiciary Act of 1789 unconstitutional 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39930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609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Legacy of Marbury vs. Madison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181600" cy="5105399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Legacy:</a:t>
            </a:r>
            <a:r>
              <a:rPr lang="en-US" sz="3200" dirty="0" smtClean="0"/>
              <a:t> Establishes the power of judicial review for the supreme court </a:t>
            </a:r>
          </a:p>
          <a:p>
            <a:r>
              <a:rPr lang="en-US" sz="3200" dirty="0" smtClean="0"/>
              <a:t>Significant as this power strengthened the power of the supreme court.</a:t>
            </a:r>
          </a:p>
          <a:p>
            <a:r>
              <a:rPr lang="en-US" sz="3200" dirty="0" smtClean="0"/>
              <a:t>Marks first time supreme court declared a federal law unconstitutional  </a:t>
            </a:r>
          </a:p>
          <a:p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91" y="1295400"/>
            <a:ext cx="3491345" cy="444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94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John Marshall Established Judicial Review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5409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Unwritten Constitution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143000"/>
            <a:ext cx="5853545" cy="5715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200" u="sng" dirty="0"/>
              <a:t>Unwritten Constitution-</a:t>
            </a:r>
            <a:r>
              <a:rPr lang="en-US" sz="3200" dirty="0"/>
              <a:t>Powers and customs based on tradition not actually in constitution 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Many traditions established by early presidents and leaders such as Washington and Supreme court justice John Marshall  </a:t>
            </a:r>
            <a:endParaRPr lang="en-US" sz="3200" dirty="0"/>
          </a:p>
          <a:p>
            <a:pPr lvl="1">
              <a:buFont typeface="Wingdings" pitchFamily="2" charset="2"/>
              <a:buChar char="v"/>
            </a:pPr>
            <a:r>
              <a:rPr lang="en-US" sz="3000" dirty="0" smtClean="0"/>
              <a:t>Ex: Judicial Review, Lobbying, Political Parties</a:t>
            </a:r>
            <a:r>
              <a:rPr lang="en-US" sz="3000" dirty="0" smtClean="0"/>
              <a:t>, Presidential Cabinet    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5943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George Washington set precedent of Presidential Cabinet </a:t>
            </a:r>
            <a:endParaRPr lang="en-US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84" y="1371600"/>
            <a:ext cx="3625834" cy="42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610600" cy="1219199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Successes of the Articles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328160" cy="556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Northwest Ordinance of 1787</a:t>
            </a:r>
          </a:p>
          <a:p>
            <a:r>
              <a:rPr lang="en-US" sz="3200" dirty="0" smtClean="0"/>
              <a:t>Provided system of governing western territories 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Significant because it created framework for admitting new states into the union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20" y="1219200"/>
            <a:ext cx="4839880" cy="3276600"/>
          </a:xfrm>
        </p:spPr>
      </p:pic>
    </p:spTree>
    <p:extLst>
      <p:ext uri="{BB962C8B-B14F-4D97-AF65-F5344CB8AC3E}">
        <p14:creationId xmlns:p14="http://schemas.microsoft.com/office/powerpoint/2010/main" val="19902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Failures of the Articles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599" y="1219200"/>
            <a:ext cx="8735291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Central Government lacked </a:t>
            </a:r>
            <a:r>
              <a:rPr lang="en-US" sz="3200" i="1" dirty="0" smtClean="0"/>
              <a:t>sovereignty </a:t>
            </a:r>
            <a:r>
              <a:rPr lang="en-US" sz="3200" dirty="0" smtClean="0"/>
              <a:t>(power) over state governments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This means central government had no power to tax, coin money, control trade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All these powers belonged to states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Also lacked power to create standing army which left colonies vulnerable to foreign power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Problems arose as no national currency led to problems with interstate trade and tariffs  </a:t>
            </a:r>
          </a:p>
          <a:p>
            <a:pPr>
              <a:buFont typeface="Wingdings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0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27709"/>
            <a:ext cx="7315200" cy="115409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Shay’s Rebellion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0836" y="1080655"/>
            <a:ext cx="4994564" cy="56249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Massachusetts farmers rebelled against state government over high taxes</a:t>
            </a:r>
          </a:p>
          <a:p>
            <a:r>
              <a:rPr lang="en-US" sz="3200" dirty="0" smtClean="0"/>
              <a:t>Former war hero Daniel Shay led the rebellion against state government</a:t>
            </a:r>
          </a:p>
          <a:p>
            <a:r>
              <a:rPr lang="en-US" sz="3200" dirty="0" smtClean="0"/>
              <a:t>Rebellion was put down by a state military force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787447" cy="5043488"/>
          </a:xfrm>
        </p:spPr>
      </p:pic>
    </p:spTree>
    <p:extLst>
      <p:ext uri="{BB962C8B-B14F-4D97-AF65-F5344CB8AC3E}">
        <p14:creationId xmlns:p14="http://schemas.microsoft.com/office/powerpoint/2010/main" val="40338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0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Shay’s Legacy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Rebellion exposed fundamental weaknesses in government under Articles of Confederation</a:t>
            </a:r>
          </a:p>
          <a:p>
            <a:r>
              <a:rPr lang="en-US" sz="3200" dirty="0" smtClean="0"/>
              <a:t>People feared if rebellion had spread the government would have been powerless to stop it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Without the power to build a standing national army the government would have had no way of organizing a defense against the rebellion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This lead to the calling of the of the Constitutional convention of 1787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47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CONSTITUTIONAL CONVENTION OF 1787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315200" cy="1144632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“to decide forever the fate of Republican Government”</a:t>
            </a:r>
          </a:p>
          <a:p>
            <a:r>
              <a:rPr lang="en-US" sz="3600" dirty="0" smtClean="0"/>
              <a:t>-James Madison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2592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922"/>
            <a:ext cx="3700463" cy="24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54905</TotalTime>
  <Words>1561</Words>
  <Application>Microsoft Office PowerPoint</Application>
  <PresentationFormat>On-screen Show (4:3)</PresentationFormat>
  <Paragraphs>232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Perspective</vt:lpstr>
      <vt:lpstr>THE AMERICAN CONSTITUION</vt:lpstr>
      <vt:lpstr>THE ARTICLES OF CONFEDERATION </vt:lpstr>
      <vt:lpstr>The Story so Far</vt:lpstr>
      <vt:lpstr>The Articles of Confederation</vt:lpstr>
      <vt:lpstr>Successes of the Articles</vt:lpstr>
      <vt:lpstr>Failures of the Articles</vt:lpstr>
      <vt:lpstr>Shay’s Rebellion</vt:lpstr>
      <vt:lpstr>Shay’s Legacy</vt:lpstr>
      <vt:lpstr>CONSTITUTIONAL CONVENTION OF 1787</vt:lpstr>
      <vt:lpstr>Setting The Stage</vt:lpstr>
      <vt:lpstr>Issues on The Table</vt:lpstr>
      <vt:lpstr>The Virginia Plan</vt:lpstr>
      <vt:lpstr>The New Jersey Plan</vt:lpstr>
      <vt:lpstr>The Great Compromise</vt:lpstr>
      <vt:lpstr>The 3/5ths Compromise</vt:lpstr>
      <vt:lpstr>Constitution Approved </vt:lpstr>
      <vt:lpstr>The Issue of Ratification</vt:lpstr>
      <vt:lpstr>The Two Sides</vt:lpstr>
      <vt:lpstr>Federalist Argument</vt:lpstr>
      <vt:lpstr>Antifederalists Argument</vt:lpstr>
      <vt:lpstr>The Federalists Win</vt:lpstr>
      <vt:lpstr>The Bill of Rights</vt:lpstr>
      <vt:lpstr>Constitution Ratified </vt:lpstr>
      <vt:lpstr>The Principles of the Constitution </vt:lpstr>
      <vt:lpstr>6 Primary Principles of the Constitution </vt:lpstr>
      <vt:lpstr>Popular Sovereignty and Limited Government  </vt:lpstr>
      <vt:lpstr>Separation of Power</vt:lpstr>
      <vt:lpstr>Checks and Balances</vt:lpstr>
      <vt:lpstr>Federalism </vt:lpstr>
      <vt:lpstr>Delegated Powers </vt:lpstr>
      <vt:lpstr>Reserved Powers</vt:lpstr>
      <vt:lpstr>Concurrent Powers </vt:lpstr>
      <vt:lpstr>The American Constitution </vt:lpstr>
      <vt:lpstr>Flexibility of Constitution</vt:lpstr>
      <vt:lpstr>Constitutional Amendments </vt:lpstr>
      <vt:lpstr>The Second Amendment</vt:lpstr>
      <vt:lpstr>Implied Powers </vt:lpstr>
      <vt:lpstr>Article I-Legislative </vt:lpstr>
      <vt:lpstr>Additional Powers of Legislative </vt:lpstr>
      <vt:lpstr>Article II-Executive</vt:lpstr>
      <vt:lpstr>The Roles of the President </vt:lpstr>
      <vt:lpstr>Article III-Judicial </vt:lpstr>
      <vt:lpstr>Marbury vs. Madison</vt:lpstr>
      <vt:lpstr>Legacy of Marbury vs. Madison</vt:lpstr>
      <vt:lpstr>The Unwritten Constitution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CONSTITUION</dc:title>
  <dc:creator>admin</dc:creator>
  <cp:lastModifiedBy>admin</cp:lastModifiedBy>
  <cp:revision>81</cp:revision>
  <cp:lastPrinted>2014-10-15T13:50:33Z</cp:lastPrinted>
  <dcterms:created xsi:type="dcterms:W3CDTF">2014-10-05T18:56:40Z</dcterms:created>
  <dcterms:modified xsi:type="dcterms:W3CDTF">2015-10-26T12:31:36Z</dcterms:modified>
</cp:coreProperties>
</file>